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8" r:id="rId14"/>
  </p:sldIdLst>
  <p:sldSz cx="14630400" cy="8229600"/>
  <p:notesSz cx="8229600" cy="14630400"/>
  <p:embeddedFontLst>
    <p:embeddedFont>
      <p:font typeface="Berlin Sans FB Demi" panose="020E0802020502020306" pitchFamily="34" charset="0"/>
      <p:bold r:id="rId16"/>
    </p:embeddedFont>
    <p:embeddedFont>
      <p:font typeface="Mukta Light" panose="020B0604020202020204" charset="0"/>
      <p:regular r:id="rId17"/>
    </p:embeddedFont>
    <p:embeddedFont>
      <p:font typeface="Prompt Medium" panose="00000600000000000000" pitchFamily="2" charset="-3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392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macbook-pro-macro-blur-keyboard-laptop-display-screen-notebook-wallpaper-opet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314" y="1477207"/>
            <a:ext cx="7588050" cy="1836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Bank Loan Analytics Dashboard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468771" y="302007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comprehensive overview of the bank's loan portfolio, providing key insights into its performance and areas for strategic improvement.</a:t>
            </a:r>
            <a:endParaRPr lang="en-US" sz="1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1E35A-BEE6-C92A-CCE1-6DDAAD471142}"/>
              </a:ext>
            </a:extLst>
          </p:cNvPr>
          <p:cNvSpPr txBox="1"/>
          <p:nvPr/>
        </p:nvSpPr>
        <p:spPr>
          <a:xfrm>
            <a:off x="6981713" y="4998067"/>
            <a:ext cx="2904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Chetana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Datta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Rohini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Shubham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Sandhiya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bg1"/>
                </a:solidFill>
              </a:rPr>
              <a:t>Seeena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E3DF4-75C7-CA14-44C8-2B38730AF8CC}"/>
              </a:ext>
            </a:extLst>
          </p:cNvPr>
          <p:cNvSpPr txBox="1"/>
          <p:nvPr/>
        </p:nvSpPr>
        <p:spPr>
          <a:xfrm>
            <a:off x="6393467" y="4316580"/>
            <a:ext cx="267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ptos Display" panose="020B0004020202020204" pitchFamily="34" charset="0"/>
              </a:rPr>
              <a:t>Presented By-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BD90F-F072-9E44-4F5F-0D6A0B70F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414" y="1387736"/>
            <a:ext cx="10266545" cy="6760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EE4044-26BD-83C2-31E9-EAC9AC1552CC}"/>
              </a:ext>
            </a:extLst>
          </p:cNvPr>
          <p:cNvSpPr txBox="1"/>
          <p:nvPr/>
        </p:nvSpPr>
        <p:spPr>
          <a:xfrm>
            <a:off x="5034580" y="193638"/>
            <a:ext cx="658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solidFill>
                  <a:schemeClr val="bg1"/>
                </a:solidFill>
              </a:rPr>
              <a:t>Tableau </a:t>
            </a:r>
            <a:r>
              <a:rPr lang="en-IN" sz="4000" b="1" u="sng" dirty="0" err="1">
                <a:solidFill>
                  <a:schemeClr val="bg1"/>
                </a:solidFill>
              </a:rPr>
              <a:t>DashBoard</a:t>
            </a:r>
            <a:endParaRPr lang="en-IN" sz="40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736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17827-FDA0-9E13-28B3-FE43AE169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54" y="1323190"/>
            <a:ext cx="12660492" cy="67119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78A136-B556-79AB-E805-6E5DDEE33A12}"/>
              </a:ext>
            </a:extLst>
          </p:cNvPr>
          <p:cNvSpPr txBox="1"/>
          <p:nvPr/>
        </p:nvSpPr>
        <p:spPr>
          <a:xfrm>
            <a:off x="5034580" y="193638"/>
            <a:ext cx="658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solidFill>
                  <a:schemeClr val="bg1"/>
                </a:solidFill>
              </a:rPr>
              <a:t>Power Bi </a:t>
            </a:r>
            <a:r>
              <a:rPr lang="en-IN" sz="4000" b="1" u="sng" dirty="0" err="1">
                <a:solidFill>
                  <a:schemeClr val="bg1"/>
                </a:solidFill>
              </a:rPr>
              <a:t>DashBoard</a:t>
            </a:r>
            <a:endParaRPr lang="en-IN" sz="40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603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CE38EE-400A-3365-5B42-6D4B6F110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6" y="2565324"/>
            <a:ext cx="5280378" cy="2256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578C2-B22D-A863-E4ED-762407652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94" y="5173877"/>
            <a:ext cx="5129770" cy="2854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6B10BC-8C92-4519-F3B8-61CE46F1D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7753" y="215640"/>
            <a:ext cx="3412853" cy="3098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C5DCEA-A438-AD1C-4E2D-412EC959D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831" y="215640"/>
            <a:ext cx="4399782" cy="3477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21E63F-5F80-60F5-CFFA-BBE0B55A3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870" y="3883511"/>
            <a:ext cx="7574680" cy="39372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76276B-BDA2-C9CD-95F1-A794E797D01C}"/>
              </a:ext>
            </a:extLst>
          </p:cNvPr>
          <p:cNvSpPr txBox="1"/>
          <p:nvPr/>
        </p:nvSpPr>
        <p:spPr>
          <a:xfrm>
            <a:off x="810768" y="547581"/>
            <a:ext cx="658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solidFill>
                  <a:schemeClr val="bg1"/>
                </a:solidFill>
              </a:rPr>
              <a:t>SQL Analysis</a:t>
            </a:r>
          </a:p>
        </p:txBody>
      </p:sp>
    </p:spTree>
    <p:extLst>
      <p:ext uri="{BB962C8B-B14F-4D97-AF65-F5344CB8AC3E}">
        <p14:creationId xmlns:p14="http://schemas.microsoft.com/office/powerpoint/2010/main" val="1083887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CAA607-BB6B-3E45-16A0-1F0A2197B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3456006"/>
            <a:ext cx="7448416" cy="4655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0129E0-AD98-B5C6-3B57-EC30409D1B70}"/>
              </a:ext>
            </a:extLst>
          </p:cNvPr>
          <p:cNvSpPr txBox="1"/>
          <p:nvPr/>
        </p:nvSpPr>
        <p:spPr>
          <a:xfrm>
            <a:off x="8711184" y="1861074"/>
            <a:ext cx="4391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564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8333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Agenda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06288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Problem Statement: Challenges and Risks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54425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Dashboard Overview: Key Metrics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025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Portfolio Growth &amp; Diversification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506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Sectoral Concentration &amp; Emerging Opportunities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988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Loan Categories &amp; Risk Assessment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469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Overall Portfolio Health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95110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Key Takeaways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78186"/>
            <a:ext cx="1053453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Problem Statement: Challenges &amp; Risks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857738"/>
            <a:ext cx="4136231" cy="2625804"/>
          </a:xfrm>
          <a:prstGeom prst="roundRect">
            <a:avLst>
              <a:gd name="adj" fmla="val 5572"/>
            </a:avLst>
          </a:prstGeom>
          <a:noFill/>
          <a:ln w="3048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557" y="2857738"/>
            <a:ext cx="121920" cy="2625804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5" name="Text 3"/>
          <p:cNvSpPr/>
          <p:nvPr/>
        </p:nvSpPr>
        <p:spPr>
          <a:xfrm>
            <a:off x="1232773" y="3135035"/>
            <a:ext cx="297072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Lack of Diversification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32773" y="3626048"/>
            <a:ext cx="349019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Loan portfolio heavily concentrated in the commercial sector (51%), increasing risk exposure.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2857738"/>
            <a:ext cx="4136231" cy="2625804"/>
          </a:xfrm>
          <a:prstGeom prst="roundRect">
            <a:avLst>
              <a:gd name="adj" fmla="val 5572"/>
            </a:avLst>
          </a:prstGeom>
          <a:noFill/>
          <a:ln w="30480">
            <a:solidFill>
              <a:srgbClr val="6D456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604" y="2857738"/>
            <a:ext cx="121920" cy="2625804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9" name="Text 7"/>
          <p:cNvSpPr/>
          <p:nvPr/>
        </p:nvSpPr>
        <p:spPr>
          <a:xfrm>
            <a:off x="5615821" y="3135035"/>
            <a:ext cx="349019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Limited Product Offerings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615821" y="3968948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Primarily traditional loans, limiting attraction of new customers and market share growth.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2857738"/>
            <a:ext cx="4136231" cy="2625804"/>
          </a:xfrm>
          <a:prstGeom prst="roundRect">
            <a:avLst>
              <a:gd name="adj" fmla="val 5572"/>
            </a:avLst>
          </a:prstGeom>
          <a:noFill/>
          <a:ln w="30480">
            <a:solidFill>
              <a:srgbClr val="6D456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99652" y="2857738"/>
            <a:ext cx="121920" cy="2625804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13" name="Text 11"/>
          <p:cNvSpPr/>
          <p:nvPr/>
        </p:nvSpPr>
        <p:spPr>
          <a:xfrm>
            <a:off x="9998869" y="3135035"/>
            <a:ext cx="288202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Missed Opportunities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9998869" y="3626048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Not actively pursuing high-growth industries like renewable energy and healthcare.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4037" y="576119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These challenges could lead to reduced profitability, increased risk exposure, and missed market opportunities, impacting long-term financial sustainability.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88532"/>
            <a:ext cx="907839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Dashboard Overview: Key Metrics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76808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bank loan analytics dashboard provides a comprehensive overview of the bank's loan portfolio, offering insights into: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564136"/>
            <a:ext cx="40950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$511.11M</a:t>
            </a:r>
            <a:endParaRPr lang="en-US" sz="6400" dirty="0"/>
          </a:p>
        </p:txBody>
      </p:sp>
      <p:sp>
        <p:nvSpPr>
          <p:cNvPr id="5" name="Text 3"/>
          <p:cNvSpPr/>
          <p:nvPr/>
        </p:nvSpPr>
        <p:spPr>
          <a:xfrm>
            <a:off x="1469588" y="4687253"/>
            <a:ext cx="288393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Total Funded Amount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5178266"/>
            <a:ext cx="40950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Increased from $256.24M in 2007 to $511.11M in 2023.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267682" y="3564136"/>
            <a:ext cx="40950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51%</a:t>
            </a:r>
            <a:endParaRPr lang="en-US" sz="6400" dirty="0"/>
          </a:p>
        </p:txBody>
      </p:sp>
      <p:sp>
        <p:nvSpPr>
          <p:cNvPr id="8" name="Text 6"/>
          <p:cNvSpPr/>
          <p:nvPr/>
        </p:nvSpPr>
        <p:spPr>
          <a:xfrm>
            <a:off x="5943600" y="46872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Commercial Loans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5267682" y="5178266"/>
            <a:ext cx="40950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Majority of loans are for commercial purposes.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9671328" y="3564136"/>
            <a:ext cx="40950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2.15%</a:t>
            </a:r>
            <a:endParaRPr lang="en-US" sz="6400" dirty="0"/>
          </a:p>
        </p:txBody>
      </p:sp>
      <p:sp>
        <p:nvSpPr>
          <p:cNvPr id="11" name="Text 9"/>
          <p:cNvSpPr/>
          <p:nvPr/>
        </p:nvSpPr>
        <p:spPr>
          <a:xfrm>
            <a:off x="10234136" y="4687253"/>
            <a:ext cx="29693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Low Delinquency Rate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9671328" y="5178266"/>
            <a:ext cx="40950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Indicates strong repayment performance.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64037" y="624601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dashboard also tracks total amount received, revolving balance, and total accounts.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8095298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Portfolio Growth &amp; Diversification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9621" y="1765816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bank's loan portfolio shows steady growth, with the total funded amount significantly increasing from 2007 to 2023.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79621" y="2678906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While commercial loans still dominate, the portfolio is becoming more diversified across various industries.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521" y="1815941"/>
            <a:ext cx="6263878" cy="62638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64588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Sectoral Concentration &amp; Emerging Opportunities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329940"/>
            <a:ext cx="6451163" cy="9875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0853" y="4564261"/>
            <a:ext cx="355711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Technology Sector Growth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110853" y="5055275"/>
            <a:ext cx="59575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Technology loans increased from 18% in 2007 to 37% in 2023.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329940"/>
            <a:ext cx="6451163" cy="9875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62017" y="4564261"/>
            <a:ext cx="279725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Small Business Focus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562017" y="5055275"/>
            <a:ext cx="59575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Small business loans grew from 25% in 2007 to 33% in 2023.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864037" y="636984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These shifts highlight evolving focus areas and potential for further expansion into high-growth sectors.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107" y="524113"/>
            <a:ext cx="7442359" cy="529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Loan Categories &amp; Risk Assessment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67107" y="1530072"/>
            <a:ext cx="2139434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Top Loan Categories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667107" y="1985367"/>
            <a:ext cx="64155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Home Ownership:</a:t>
            </a: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82.64%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67107" y="2356961"/>
            <a:ext cx="64155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Term Loans:</a:t>
            </a: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17.3%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67107" y="2852499"/>
            <a:ext cx="2118003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Loan Characteristics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667107" y="3307794"/>
            <a:ext cx="64155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Employment Length:</a:t>
            </a: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3-5 years (100%)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67107" y="3679388"/>
            <a:ext cx="64155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Loan Grade:</a:t>
            </a: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 (100%)</a:t>
            </a:r>
            <a:endParaRPr lang="en-US" sz="15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349" y="1553885"/>
            <a:ext cx="6415564" cy="641556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67107" y="8398312"/>
            <a:ext cx="13296186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high percentage of Grade A loans indicates a low-risk portfolio.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8600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Takeaways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465552"/>
            <a:ext cx="4136231" cy="1805226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6093" y="37276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Healthy Portfolio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26093" y="4218623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Steady growth, high repayment rate, and low delinquency (2.15%).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3465552"/>
            <a:ext cx="4136231" cy="1805226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09141" y="3727609"/>
            <a:ext cx="316515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Diversification Progress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509141" y="4218623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Increasing focus on technology and small business loans.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3465552"/>
            <a:ext cx="4136231" cy="1805226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2189" y="3727609"/>
            <a:ext cx="314563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Strategic Opportunities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9892189" y="4218623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Potential for further growth in emerging high-growth industries.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4037" y="554843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bank is well-positioned for long-term financial sustainability with strategic adjustments.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4CBA4E-C801-CC46-387D-E798B34E7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362" y="1221277"/>
            <a:ext cx="10445675" cy="6736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3DDD4-4ED3-E445-FF23-D0C662EF5850}"/>
              </a:ext>
            </a:extLst>
          </p:cNvPr>
          <p:cNvSpPr txBox="1"/>
          <p:nvPr/>
        </p:nvSpPr>
        <p:spPr>
          <a:xfrm>
            <a:off x="5034580" y="193638"/>
            <a:ext cx="658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solidFill>
                  <a:schemeClr val="bg1"/>
                </a:solidFill>
              </a:rPr>
              <a:t>Excel </a:t>
            </a:r>
            <a:r>
              <a:rPr lang="en-IN" sz="4000" b="1" u="sng" dirty="0" err="1">
                <a:solidFill>
                  <a:schemeClr val="bg1"/>
                </a:solidFill>
              </a:rPr>
              <a:t>DashBoard</a:t>
            </a:r>
            <a:endParaRPr lang="en-IN" sz="40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629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430</Words>
  <Application>Microsoft Office PowerPoint</Application>
  <PresentationFormat>Custom</PresentationFormat>
  <Paragraphs>75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Mukta Light</vt:lpstr>
      <vt:lpstr>Berlin Sans FB Demi</vt:lpstr>
      <vt:lpstr>Arial</vt:lpstr>
      <vt:lpstr>Aptos Display</vt:lpstr>
      <vt:lpstr>Prompt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lastModifiedBy>Shubham Sarlu</cp:lastModifiedBy>
  <cp:revision>2</cp:revision>
  <dcterms:created xsi:type="dcterms:W3CDTF">2025-07-10T10:59:17Z</dcterms:created>
  <dcterms:modified xsi:type="dcterms:W3CDTF">2025-07-10T11:25:42Z</dcterms:modified>
</cp:coreProperties>
</file>